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37719000" cy="2667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100345" marR="100345" indent="0" algn="l" defTabSz="22577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100345" marR="100345" indent="266700" algn="l" defTabSz="22577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100345" marR="100345" indent="533400" algn="l" defTabSz="22577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100345" marR="100345" indent="800100" algn="l" defTabSz="22577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100345" marR="100345" indent="1066800" algn="l" defTabSz="22577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100345" marR="100345" indent="1333500" algn="l" defTabSz="22577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100345" marR="100345" indent="1612899" algn="l" defTabSz="22577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100345" marR="100345" indent="1879600" algn="l" defTabSz="22577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100345" marR="100345" indent="2146300" algn="l" defTabSz="22577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12496328" y="3009265"/>
            <a:ext cx="12726345" cy="46702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/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12496328" y="7679540"/>
            <a:ext cx="12726345" cy="16261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2pPr marL="1110161" indent="-612321">
              <a:spcBef>
                <a:spcPts val="1500"/>
              </a:spcBef>
              <a:buChar char="–"/>
              <a:defRPr sz="6000"/>
            </a:lvl2pPr>
            <a:lvl3pPr marL="1450339" indent="-495300">
              <a:spcBef>
                <a:spcPts val="1300"/>
              </a:spcBef>
              <a:defRPr sz="5200"/>
            </a:lvl3pPr>
            <a:lvl4pPr marL="1915159" indent="-502919">
              <a:spcBef>
                <a:spcPts val="1100"/>
              </a:spcBef>
              <a:buChar char="–"/>
              <a:defRPr sz="4400"/>
            </a:lvl4pPr>
            <a:lvl5pPr marL="2372359" indent="-502919">
              <a:spcBef>
                <a:spcPts val="1100"/>
              </a:spcBef>
              <a:buChar char="»"/>
              <a:defRPr sz="4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23269539" y="22045779"/>
            <a:ext cx="607768" cy="594299"/>
          </a:xfrm>
          <a:prstGeom prst="rect">
            <a:avLst/>
          </a:prstGeom>
          <a:ln w="3175">
            <a:miter lim="400000"/>
          </a:ln>
        </p:spPr>
        <p:txBody>
          <a:bodyPr wrap="none" lIns="99765" tIns="99765" rIns="99765" bIns="99765">
            <a:spAutoFit/>
          </a:bodyPr>
          <a:lstStyle>
            <a:lvl1pPr marL="0" marR="0" algn="ctr" defTabSz="1128888"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100345" marR="100345" indent="0" algn="ctr" defTabSz="22577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100345" marR="100345" indent="228600" algn="ctr" defTabSz="22577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00345" marR="100345" indent="457200" algn="ctr" defTabSz="22577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00345" marR="100345" indent="685800" algn="ctr" defTabSz="22577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100345" marR="100345" indent="914400" algn="ctr" defTabSz="22577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100345" marR="100345" indent="1143000" algn="ctr" defTabSz="22577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100345" marR="100345" indent="1371600" algn="ctr" defTabSz="22577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100345" marR="100345" indent="1600199" algn="ctr" defTabSz="22577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100345" marR="100345" indent="1828800" algn="ctr" defTabSz="22577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790733" marR="100345" indent="-750093" algn="l" defTabSz="2257777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1212214" marR="100345" indent="-714374" algn="l" defTabSz="2257777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621789" marR="100345" indent="-666750" algn="l" defTabSz="2257777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2212339" marR="100345" indent="-800100" algn="l" defTabSz="2257777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669539" marR="100345" indent="-800100" algn="l" defTabSz="2257777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669539" marR="100345" indent="-800100" algn="l" defTabSz="2257777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669539" marR="100345" indent="-800100" algn="l" defTabSz="2257777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669539" marR="100345" indent="-800100" algn="l" defTabSz="2257777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669539" marR="100345" indent="-800100" algn="l" defTabSz="2257777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1288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11288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11288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11288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11288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11288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11288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11288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11288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FFILIATION"/>
          <p:cNvSpPr txBox="1"/>
          <p:nvPr/>
        </p:nvSpPr>
        <p:spPr>
          <a:xfrm>
            <a:off x="14978115" y="2303056"/>
            <a:ext cx="7757692" cy="15939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>
            <a:lvl1pPr>
              <a:defRPr sz="9800"/>
            </a:lvl1pPr>
          </a:lstStyle>
          <a:p>
            <a:pPr/>
            <a:r>
              <a:t>AFFILIATION</a:t>
            </a:r>
          </a:p>
        </p:txBody>
      </p:sp>
      <p:sp>
        <p:nvSpPr>
          <p:cNvPr id="23" name="Numéro du candidat: ………….…"/>
          <p:cNvSpPr txBox="1"/>
          <p:nvPr/>
        </p:nvSpPr>
        <p:spPr>
          <a:xfrm>
            <a:off x="3699531" y="16168974"/>
            <a:ext cx="30319939" cy="8620337"/>
          </a:xfrm>
          <a:prstGeom prst="rect">
            <a:avLst/>
          </a:prstGeom>
          <a:ln w="31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788" tIns="89788" rIns="89788" bIns="89788">
            <a:spAutoFit/>
          </a:bodyPr>
          <a:lstStyle/>
          <a:p>
            <a:pPr marL="0" marR="0">
              <a:tabLst>
                <a:tab pos="5981700" algn="l"/>
              </a:tabLst>
              <a:defRPr b="1" sz="7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Numéro du candidat: ………….</a:t>
            </a:r>
          </a:p>
          <a:p>
            <a:pPr marL="0" marR="0">
              <a:tabLst>
                <a:tab pos="5981700" algn="l"/>
              </a:tabLst>
              <a:defRPr b="1" sz="7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  <a:p>
            <a:pPr marL="0" marR="0">
              <a:tabLst>
                <a:tab pos="5981700" algn="l"/>
              </a:tabLst>
              <a:defRPr b="1" sz="7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Numéro de cas: ………..	Nom du parrain:………………</a:t>
            </a:r>
          </a:p>
          <a:p>
            <a:pPr marL="0" marR="0">
              <a:tabLst>
                <a:tab pos="5981700" algn="l"/>
              </a:tabLst>
              <a:defRPr b="1" sz="7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  <a:p>
            <a:pPr marL="0" marR="0">
              <a:tabLst>
                <a:tab pos="5981700" algn="l"/>
              </a:tabLst>
              <a:defRPr b="1" sz="7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Année:………. 		signature du parrain: ………….</a:t>
            </a:r>
          </a:p>
          <a:p>
            <a:pPr marL="0" marR="0">
              <a:tabLst>
                <a:tab pos="5981700" algn="l"/>
              </a:tabLst>
              <a:defRPr b="1" sz="7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marR="0">
              <a:tabLst>
                <a:tab pos="5981700" algn="l"/>
              </a:tabLst>
              <a:defRPr b="1" sz="7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Candidat:</a:t>
            </a:r>
          </a:p>
        </p:txBody>
      </p:sp>
      <p:pic>
        <p:nvPicPr>
          <p:cNvPr id="24" name="Capture d’écran 2022-09-04 à 08.27.00.png" descr="Capture d’écran 2022-09-04 à 08.27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7308" y="5540868"/>
            <a:ext cx="30324383" cy="94042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-8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A-8</a:t>
            </a:r>
          </a:p>
        </p:txBody>
      </p:sp>
      <p:sp>
        <p:nvSpPr>
          <p:cNvPr id="77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78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  <p:sp>
        <p:nvSpPr>
          <p:cNvPr id="79" name="TRACE CEPHALOMETRIQUE…"/>
          <p:cNvSpPr txBox="1"/>
          <p:nvPr/>
        </p:nvSpPr>
        <p:spPr>
          <a:xfrm>
            <a:off x="12181865" y="22607925"/>
            <a:ext cx="13355271" cy="192720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/>
          <a:p>
            <a:pPr algn="ctr">
              <a:defRPr sz="6000"/>
            </a:pPr>
            <a:r>
              <a:t>TRACE CEPHALOMETRIQUE </a:t>
            </a:r>
          </a:p>
          <a:p>
            <a:pPr algn="ctr">
              <a:defRPr sz="6000"/>
            </a:pPr>
            <a:r>
              <a:t>(Sans les lignes)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ALYSE CEPHALOMÉTRIQUE…"/>
          <p:cNvSpPr txBox="1"/>
          <p:nvPr/>
        </p:nvSpPr>
        <p:spPr>
          <a:xfrm>
            <a:off x="12044449" y="1632525"/>
            <a:ext cx="13630103" cy="2202449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>
              <a:defRPr sz="5200"/>
            </a:pPr>
            <a:r>
              <a:t>A</a:t>
            </a:r>
            <a:r>
              <a:rPr sz="7000"/>
              <a:t>NALYSE CEPHALOMÉTRIQUE </a:t>
            </a:r>
            <a:endParaRPr sz="7000"/>
          </a:p>
          <a:p>
            <a:pPr algn="ctr">
              <a:defRPr sz="7000"/>
            </a:pPr>
            <a:r>
              <a:t>AVANT TT</a:t>
            </a:r>
          </a:p>
        </p:txBody>
      </p:sp>
      <p:graphicFrame>
        <p:nvGraphicFramePr>
          <p:cNvPr id="82" name="Tableau 1-1"/>
          <p:cNvGraphicFramePr/>
          <p:nvPr/>
        </p:nvGraphicFramePr>
        <p:xfrm>
          <a:off x="10362002" y="5876275"/>
          <a:ext cx="16607302" cy="187689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6454288"/>
                <a:gridCol w="2537459"/>
                <a:gridCol w="2537459"/>
                <a:gridCol w="2537459"/>
                <a:gridCol w="2537459"/>
              </a:tblGrid>
              <a:tr h="748117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000"/>
                        </a:spcBef>
                        <a:tabLst>
                          <a:tab pos="444500" algn="l"/>
                          <a:tab pos="1104900" algn="l"/>
                        </a:tabLst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b="1" i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Moyenne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b="1" i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Début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b="1" i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Contrôle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tabLst>
                          <a:tab pos="660400" algn="r"/>
                          <a:tab pos="1333500" algn="dec"/>
                        </a:tabLst>
                        <a:defRPr sz="1800">
                          <a:uFillTx/>
                        </a:defRPr>
                      </a:pPr>
                      <a:r>
                        <a:rPr b="1" i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Fin 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  <a:tr h="748117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000"/>
                        </a:spcBef>
                        <a:tabLst>
                          <a:tab pos="444500" algn="l"/>
                          <a:tab pos="1104900" algn="l"/>
                        </a:tabLst>
                        <a:defRPr sz="1800">
                          <a:uFillTx/>
                        </a:defRPr>
                      </a:pPr>
                      <a:r>
                        <a:rPr b="1" i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Forme de la base du crâne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tabLst>
                          <a:tab pos="660400" algn="r"/>
                          <a:tab pos="1333500" algn="dec"/>
                        </a:tabLst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0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i="1"/>
                        <a:t>SN / Ba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130° (+/- 5.0°)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0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SN / Francfort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5°5 (+/- 4.0°)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  <a:tr h="748117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 sz="1800">
                          <a:uFillTx/>
                        </a:defRPr>
                      </a:pPr>
                      <a:r>
                        <a:rPr b="1" i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Rapports squelettiques sagittaux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SNA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81° (+/- 3,5°)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SNPog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78° (+/- 3.0°)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0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i="1"/>
                        <a:t>ANPog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3° (+/- 3.0°)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13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SNB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77°5 (+/- 3°)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13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ANB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3,5° (+/- 2°)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13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Ao-Bo (mm)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  <a:tr h="748117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000"/>
                        </a:spcBef>
                        <a:tabLst>
                          <a:tab pos="444500" algn="l"/>
                          <a:tab pos="1104900" algn="l"/>
                        </a:tabLst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Rapports squelettiques verticaux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SN / MP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34° (+/- 5°)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SN / Ans-Pns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7,5° (+/- 3°)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Ans-Pns / MP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26,5° (+/- 5°)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0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i="1"/>
                        <a:t>Pog-NB (mm)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1,3 (+/-1,5 )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  <a:tr h="748117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Compensations sagittales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I / Ans-Pns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112° (+/- 5,5°)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900"/>
                        </a:spcBef>
                        <a:tabLst>
                          <a:tab pos="444500" algn="l"/>
                          <a:tab pos="1104900" algn="l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I - NA (mm) 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spcBef>
                          <a:spcPts val="2700"/>
                        </a:spcBef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4 (+/- 2,5)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111641">
                        <a:spcBef>
                          <a:spcPts val="2700"/>
                        </a:spcBef>
                        <a:defRPr b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spcBef>
                          <a:spcPts val="2700"/>
                        </a:spcBef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 / MP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95° (+/- 6°)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 / NB (mm)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5 (+/- 2,5)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Overjet (mm)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3,5 (+/- 2,5)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  <a:tr h="748117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b="1" i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Compensations verticales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 / i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126° (+/- 10°)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Overbite (mm)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2 (+/- 2,5) 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Plan d’occlusion / Francfort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10,5° (+/- 4°)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Ans - Pns / Ols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10° (+/- 4°)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MP / Oli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20° (+/- 5°)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miter lim="400000"/>
                    </a:lnB>
                    <a:noFill/>
                  </a:tcPr>
                </a:tc>
              </a:tr>
              <a:tr h="748117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b="1" i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Forme de la mandibule</a:t>
                      </a: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 b="1" i="1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b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Angle goniaque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126° (+/- 4,5°)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5008">
                <a:tc>
                  <a:txBody>
                    <a:bodyPr/>
                    <a:lstStyle/>
                    <a:p>
                      <a:pPr algn="l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Angle symphysaire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11641">
                        <a:defRPr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68° (+/-3,5°)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111641">
                        <a:tabLst>
                          <a:tab pos="660400" algn="r"/>
                          <a:tab pos="1333500" algn="dec"/>
                        </a:tabLst>
                        <a:defRPr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A-9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A-9</a:t>
            </a:r>
          </a:p>
        </p:txBody>
      </p:sp>
      <p:sp>
        <p:nvSpPr>
          <p:cNvPr id="84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85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  <p:sp>
        <p:nvSpPr>
          <p:cNvPr id="86" name="Les valeurs retenues représentent les valeurs moyennes garçons-filles d’un enfant de 12 ans selon l’  « Atlas of Cranio-facial Growth »  de l’Université du Michigan"/>
          <p:cNvSpPr txBox="1"/>
          <p:nvPr/>
        </p:nvSpPr>
        <p:spPr>
          <a:xfrm>
            <a:off x="13672658" y="4149787"/>
            <a:ext cx="10373685" cy="7754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>
            <a:lvl1pPr algn="ctr">
              <a:defRPr sz="2000"/>
            </a:lvl1pPr>
          </a:lstStyle>
          <a:p>
            <a:pPr/>
            <a:r>
              <a:t>Les valeurs retenues représentent les valeurs moyennes garçons-filles d’un enfant de 12 ans selon l’  « Atlas of Cranio-facial Growth »  de l’Université du Michigan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adiographie panoramique…"/>
          <p:cNvSpPr txBox="1"/>
          <p:nvPr/>
        </p:nvSpPr>
        <p:spPr>
          <a:xfrm>
            <a:off x="3033553" y="4991867"/>
            <a:ext cx="10819099" cy="166862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 marL="633745" indent="-533400">
              <a:buSzPct val="100000"/>
              <a:buAutoNum type="arabicPeriod" startAt="1"/>
              <a:defRPr sz="5600"/>
            </a:pPr>
            <a:r>
              <a:t>Radiographie panoramique</a:t>
            </a: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 marL="633745" indent="-533400">
              <a:buSzPct val="100000"/>
              <a:buAutoNum type="arabicPeriod" startAt="2"/>
              <a:defRPr sz="5600"/>
            </a:pPr>
            <a:r>
              <a:t>Radiographie de profil</a:t>
            </a:r>
          </a:p>
          <a:p>
            <a:pPr lvl="1" marL="900445" indent="-533399">
              <a:buSzPct val="100000"/>
              <a:buAutoNum type="alphaLcPeriod" startAt="1"/>
              <a:defRPr sz="5600"/>
            </a:pPr>
            <a:r>
              <a:t>Observation générale</a:t>
            </a: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 lvl="1" marL="900445" indent="-533399">
              <a:buSzPct val="100000"/>
              <a:buAutoNum type="alphaLcPeriod" startAt="2"/>
              <a:defRPr sz="5600"/>
            </a:pPr>
            <a:r>
              <a:t>Interprétation céphalométrique</a:t>
            </a: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</p:txBody>
      </p:sp>
      <p:sp>
        <p:nvSpPr>
          <p:cNvPr id="89" name="ANALYSE RADIOGRAPHIQUE…"/>
          <p:cNvSpPr txBox="1"/>
          <p:nvPr/>
        </p:nvSpPr>
        <p:spPr>
          <a:xfrm>
            <a:off x="12363443" y="1126832"/>
            <a:ext cx="12992114" cy="2202449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>
              <a:defRPr sz="7000"/>
            </a:pPr>
            <a:r>
              <a:t>ANALYSE RADIOGRAPHIQUE </a:t>
            </a:r>
          </a:p>
          <a:p>
            <a:pPr algn="ctr">
              <a:defRPr sz="7000"/>
            </a:pPr>
            <a:r>
              <a:t>AVANT TRAITEMENT</a:t>
            </a:r>
          </a:p>
        </p:txBody>
      </p:sp>
      <p:sp>
        <p:nvSpPr>
          <p:cNvPr id="90" name="A-10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A-10</a:t>
            </a:r>
          </a:p>
        </p:txBody>
      </p:sp>
      <p:sp>
        <p:nvSpPr>
          <p:cNvPr id="91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92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RAITEMENT"/>
          <p:cNvSpPr txBox="1"/>
          <p:nvPr/>
        </p:nvSpPr>
        <p:spPr>
          <a:xfrm>
            <a:off x="15188232" y="2271042"/>
            <a:ext cx="7342536" cy="1186449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>
            <a:lvl1pPr algn="ctr">
              <a:defRPr sz="7000"/>
            </a:lvl1pPr>
          </a:lstStyle>
          <a:p>
            <a:pPr/>
            <a:r>
              <a:t>TRAITEMENT</a:t>
            </a:r>
          </a:p>
        </p:txBody>
      </p:sp>
      <p:sp>
        <p:nvSpPr>
          <p:cNvPr id="95" name="Objectifs du traitement…"/>
          <p:cNvSpPr txBox="1"/>
          <p:nvPr/>
        </p:nvSpPr>
        <p:spPr>
          <a:xfrm>
            <a:off x="3847126" y="6294977"/>
            <a:ext cx="10433635" cy="166862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 marL="633745" indent="-533400">
              <a:buSzPct val="100000"/>
              <a:buAutoNum type="arabicPeriod" startAt="1"/>
              <a:defRPr sz="5600"/>
            </a:pPr>
            <a:r>
              <a:t>Objectifs du traitement</a:t>
            </a: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 marL="633745" indent="-533400">
              <a:buSzPct val="100000"/>
              <a:buAutoNum type="arabicPeriod" startAt="2"/>
              <a:defRPr sz="5600"/>
            </a:pPr>
            <a:r>
              <a:t>Stratégie et plan de traitement</a:t>
            </a: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 marL="633745" indent="-533400">
              <a:buSzPct val="100000"/>
              <a:buAutoNum type="arabicPeriod" startAt="3"/>
              <a:defRPr sz="5600"/>
            </a:pPr>
            <a:r>
              <a:t>Moyens thérapeutiques</a:t>
            </a: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 marL="633745" indent="-533400">
              <a:buSzPct val="100000"/>
              <a:buAutoNum type="arabicPeriod" startAt="4"/>
              <a:defRPr sz="5600"/>
            </a:pPr>
            <a:r>
              <a:t>Contention</a:t>
            </a:r>
          </a:p>
          <a:p>
            <a:pPr>
              <a:defRPr sz="5600"/>
            </a:pPr>
          </a:p>
          <a:p>
            <a:pPr>
              <a:defRPr sz="5600"/>
            </a:pPr>
          </a:p>
          <a:p>
            <a:pPr>
              <a:defRPr sz="5600"/>
            </a:pPr>
          </a:p>
          <a:p>
            <a:pPr marL="633745" indent="-533400">
              <a:buSzPct val="100000"/>
              <a:buAutoNum type="arabicPeriod" startAt="5"/>
              <a:defRPr sz="5600"/>
            </a:pPr>
            <a:r>
              <a:t>Pronostic</a:t>
            </a:r>
          </a:p>
          <a:p>
            <a:pPr>
              <a:defRPr sz="5600"/>
            </a:pPr>
          </a:p>
          <a:p>
            <a:pPr>
              <a:defRPr sz="5600"/>
            </a:pPr>
          </a:p>
        </p:txBody>
      </p:sp>
      <p:sp>
        <p:nvSpPr>
          <p:cNvPr id="96" name="A-11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A-11</a:t>
            </a:r>
          </a:p>
        </p:txBody>
      </p:sp>
      <p:sp>
        <p:nvSpPr>
          <p:cNvPr id="97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98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1"/>
          <p:cNvGraphicFramePr/>
          <p:nvPr/>
        </p:nvGraphicFramePr>
        <p:xfrm>
          <a:off x="3472937" y="7607088"/>
          <a:ext cx="11722453" cy="1254551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6244637"/>
                <a:gridCol w="3105145"/>
                <a:gridCol w="2369495"/>
              </a:tblGrid>
              <a:tr h="1045961"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Patient(e)</a:t>
                      </a:r>
                      <a:r>
                        <a:t> :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uFillTx/>
                        </a:defRPr>
                      </a:pPr>
                      <a:r>
                        <a:rPr sz="5600">
                          <a:latin typeface="+mn-lt"/>
                          <a:ea typeface="+mn-ea"/>
                          <a:cs typeface="+mn-cs"/>
                        </a:rPr>
                        <a:t>NOM 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uFillTx/>
                        </a:defRPr>
                      </a:pPr>
                      <a:r>
                        <a:rPr sz="5600">
                          <a:latin typeface="+mn-lt"/>
                          <a:ea typeface="+mn-ea"/>
                          <a:cs typeface="+mn-cs"/>
                        </a:rPr>
                        <a:t>Prénom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  <a:tr h="1756835"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Date de naissance </a:t>
                      </a:r>
                      <a:r>
                        <a:t>: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uFillTx/>
                        </a:defRPr>
                      </a:pPr>
                      <a:r>
                        <a:rPr sz="5600">
                          <a:latin typeface="+mn-lt"/>
                          <a:ea typeface="+mn-ea"/>
                          <a:cs typeface="+mn-cs"/>
                        </a:rPr>
                        <a:t>XX/XX/XXXX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  <a:tr h="1045961"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S</a:t>
                      </a:r>
                      <a:r>
                        <a:t>exe :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  <a:tr h="1756835"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Documents avant contention </a:t>
                      </a:r>
                      <a:r>
                        <a:t>: 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b="1" cap="all"/>
                        <a:t>Age </a:t>
                      </a:r>
                      <a:r>
                        <a:rPr b="1"/>
                        <a:t>:</a:t>
                      </a:r>
                      <a:r>
                        <a:t> 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b="1" cap="all"/>
                        <a:t>Date : 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  <a:tr h="1333523"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Classification d’Angle :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533086">
                        <a:defRPr sz="56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1756835"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Dents absentes avant le traitement :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533086">
                        <a:defRPr sz="56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2514758"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Plan de traitement (succinct) :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533086">
                        <a:defRPr sz="1800">
                          <a:uFillTx/>
                        </a:defRPr>
                      </a:pPr>
                      <a:r>
                        <a:rPr sz="56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1/
2/
…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1332888">
                <a:tc>
                  <a:txBody>
                    <a:bodyPr/>
                    <a:lstStyle/>
                    <a:p>
                      <a:pPr algn="l">
                        <a:defRPr sz="5600">
                          <a:uFillTx/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Appareils</a:t>
                      </a:r>
                      <a:r>
                        <a:t> prévus :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533086">
                        <a:defRPr sz="5600"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7" name="Résumé du cas"/>
          <p:cNvSpPr txBox="1"/>
          <p:nvPr/>
        </p:nvSpPr>
        <p:spPr>
          <a:xfrm>
            <a:off x="9406164" y="2933494"/>
            <a:ext cx="18503700" cy="1186449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>
            <a:lvl1pPr algn="ctr">
              <a:defRPr sz="7000"/>
            </a:lvl1pPr>
          </a:lstStyle>
          <a:p>
            <a:pPr/>
            <a:r>
              <a:t>Résumé du cas</a:t>
            </a:r>
          </a:p>
        </p:txBody>
      </p:sp>
      <p:sp>
        <p:nvSpPr>
          <p:cNvPr id="28" name="A-1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A-1</a:t>
            </a:r>
          </a:p>
        </p:txBody>
      </p:sp>
      <p:sp>
        <p:nvSpPr>
          <p:cNvPr id="29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30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istorique générale et clinique"/>
          <p:cNvSpPr txBox="1"/>
          <p:nvPr/>
        </p:nvSpPr>
        <p:spPr>
          <a:xfrm>
            <a:off x="10260234" y="2438476"/>
            <a:ext cx="17198532" cy="1186449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>
            <a:lvl1pPr algn="ctr">
              <a:defRPr sz="7000"/>
            </a:lvl1pPr>
          </a:lstStyle>
          <a:p>
            <a:pPr/>
            <a:r>
              <a:t>Historique générale et clinique</a:t>
            </a:r>
          </a:p>
        </p:txBody>
      </p:sp>
      <p:sp>
        <p:nvSpPr>
          <p:cNvPr id="33" name="Anamnèse…"/>
          <p:cNvSpPr txBox="1"/>
          <p:nvPr/>
        </p:nvSpPr>
        <p:spPr>
          <a:xfrm>
            <a:off x="2857967" y="5769826"/>
            <a:ext cx="24651476" cy="183372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/>
          <a:p>
            <a:pPr marL="633745" indent="-533400">
              <a:buSzPct val="100000"/>
              <a:buAutoNum type="arabicPeriod" startAt="1"/>
              <a:defRPr sz="5600"/>
            </a:pPr>
            <a:r>
              <a:t>Anamnèse</a:t>
            </a:r>
          </a:p>
          <a:p>
            <a:pPr>
              <a:defRPr sz="5600"/>
            </a:pPr>
          </a:p>
          <a:p>
            <a:pPr>
              <a:defRPr sz="5600"/>
            </a:pPr>
          </a:p>
          <a:p>
            <a:pPr marL="633745" indent="-533400">
              <a:buSzPct val="100000"/>
              <a:buAutoNum type="arabicPeriod" startAt="2"/>
              <a:defRPr sz="5600"/>
            </a:pPr>
            <a:r>
              <a:t>Examen clinique exobuccal</a:t>
            </a:r>
          </a:p>
          <a:p>
            <a:pPr lvl="1" marL="900445" indent="-533399">
              <a:buSzPct val="100000"/>
              <a:buAutoNum type="alphaLcPeriod" startAt="1"/>
              <a:defRPr sz="5600"/>
            </a:pPr>
            <a:r>
              <a:t>Face</a:t>
            </a:r>
          </a:p>
          <a:p>
            <a:pPr>
              <a:defRPr sz="5600"/>
            </a:pPr>
          </a:p>
          <a:p>
            <a:pPr lvl="1" marL="900445" indent="-533399">
              <a:buSzPct val="100000"/>
              <a:buAutoNum type="alphaLcPeriod" startAt="2"/>
              <a:defRPr sz="5600"/>
            </a:pPr>
            <a:r>
              <a:t>Sourire</a:t>
            </a:r>
          </a:p>
          <a:p>
            <a:pPr>
              <a:defRPr sz="5600"/>
            </a:pPr>
          </a:p>
          <a:p>
            <a:pPr lvl="1" marL="900445" indent="-533399">
              <a:buSzPct val="100000"/>
              <a:buAutoNum type="alphaLcPeriod" startAt="3"/>
              <a:defRPr sz="5600"/>
            </a:pPr>
            <a:r>
              <a:t>Profil</a:t>
            </a:r>
          </a:p>
          <a:p>
            <a:pPr>
              <a:defRPr sz="5600"/>
            </a:pPr>
          </a:p>
          <a:p>
            <a:pPr marL="633745" indent="-533400">
              <a:buSzPct val="100000"/>
              <a:buAutoNum type="arabicPeriod" startAt="3"/>
              <a:defRPr sz="5600"/>
            </a:pPr>
            <a:r>
              <a:t>Examen fonctionnel</a:t>
            </a:r>
          </a:p>
          <a:p>
            <a:pPr>
              <a:defRPr sz="5600"/>
            </a:pPr>
          </a:p>
          <a:p>
            <a:pPr marL="633745" indent="-533400">
              <a:buSzPct val="100000"/>
              <a:buAutoNum type="arabicPeriod" startAt="4"/>
              <a:defRPr sz="5600"/>
            </a:pPr>
            <a:r>
              <a:t>Examen clinique intra-oral</a:t>
            </a:r>
          </a:p>
          <a:p>
            <a:pPr>
              <a:defRPr sz="5600"/>
            </a:pPr>
          </a:p>
          <a:p>
            <a:pPr marL="633745" indent="-533400">
              <a:buSzPct val="100000"/>
              <a:buAutoNum type="arabicPeriod" startAt="5"/>
              <a:defRPr sz="5600"/>
            </a:pPr>
            <a:r>
              <a:t>Modèles d’étude</a:t>
            </a:r>
          </a:p>
          <a:p>
            <a:pPr lvl="1" marL="900445" indent="-533399">
              <a:buSzPct val="100000"/>
              <a:buAutoNum type="alphaLcPeriod" startAt="1"/>
              <a:defRPr sz="5600"/>
            </a:pPr>
            <a:r>
              <a:t>Arcades </a:t>
            </a:r>
          </a:p>
          <a:p>
            <a:pPr lvl="2" marL="1167145" indent="-533399">
              <a:buSzPct val="100000"/>
              <a:buChar char="•"/>
              <a:defRPr sz="5600"/>
            </a:pPr>
            <a:r>
              <a:t>Maxillaire</a:t>
            </a:r>
          </a:p>
          <a:p>
            <a:pPr>
              <a:defRPr sz="5600"/>
            </a:pPr>
          </a:p>
          <a:p>
            <a:pPr lvl="2" marL="1167145" indent="-533399">
              <a:buSzPct val="100000"/>
              <a:buChar char="•"/>
              <a:defRPr sz="5600"/>
            </a:pPr>
            <a:r>
              <a:t>Mandibulaire</a:t>
            </a:r>
          </a:p>
          <a:p>
            <a:pPr>
              <a:defRPr sz="5600"/>
            </a:pPr>
          </a:p>
          <a:p>
            <a:pPr lvl="1" marL="900445" indent="-533399">
              <a:buSzPct val="100000"/>
              <a:buAutoNum type="alphaLcPeriod" startAt="2"/>
              <a:defRPr sz="5600"/>
            </a:pPr>
            <a:r>
              <a:t>Occlusion</a:t>
            </a:r>
          </a:p>
        </p:txBody>
      </p:sp>
      <p:sp>
        <p:nvSpPr>
          <p:cNvPr id="34" name="A-2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A-2</a:t>
            </a:r>
          </a:p>
        </p:txBody>
      </p:sp>
      <p:sp>
        <p:nvSpPr>
          <p:cNvPr id="35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36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ACE"/>
          <p:cNvSpPr txBox="1"/>
          <p:nvPr/>
        </p:nvSpPr>
        <p:spPr>
          <a:xfrm>
            <a:off x="4268544" y="11940413"/>
            <a:ext cx="1705720" cy="791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/>
            <a:r>
              <a:t>FACE</a:t>
            </a:r>
          </a:p>
        </p:txBody>
      </p:sp>
      <p:sp>
        <p:nvSpPr>
          <p:cNvPr id="39" name="FACE SOURIRE"/>
          <p:cNvSpPr txBox="1"/>
          <p:nvPr/>
        </p:nvSpPr>
        <p:spPr>
          <a:xfrm>
            <a:off x="16717416" y="11940413"/>
            <a:ext cx="4284168" cy="791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/>
            <a:r>
              <a:t>FACE SOURIRE</a:t>
            </a:r>
          </a:p>
        </p:txBody>
      </p:sp>
      <p:sp>
        <p:nvSpPr>
          <p:cNvPr id="40" name="PROFIL"/>
          <p:cNvSpPr txBox="1"/>
          <p:nvPr/>
        </p:nvSpPr>
        <p:spPr>
          <a:xfrm>
            <a:off x="29754276" y="11940413"/>
            <a:ext cx="2239121" cy="791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/>
            <a:r>
              <a:t>PROFIL</a:t>
            </a:r>
          </a:p>
        </p:txBody>
      </p:sp>
      <p:sp>
        <p:nvSpPr>
          <p:cNvPr id="41" name="PHOTOS DU VISAGE…"/>
          <p:cNvSpPr txBox="1"/>
          <p:nvPr/>
        </p:nvSpPr>
        <p:spPr>
          <a:xfrm>
            <a:off x="13815000" y="22562924"/>
            <a:ext cx="10089000" cy="1927203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/>
          <a:p>
            <a:pPr algn="ctr">
              <a:defRPr sz="6000"/>
            </a:pPr>
            <a:r>
              <a:t>PHOTOS DU VISAGE </a:t>
            </a:r>
          </a:p>
          <a:p>
            <a:pPr algn="ctr">
              <a:defRPr sz="6000"/>
            </a:pPr>
            <a:r>
              <a:t>AVANT TRAITEMENT</a:t>
            </a:r>
          </a:p>
        </p:txBody>
      </p:sp>
      <p:sp>
        <p:nvSpPr>
          <p:cNvPr id="42" name="A-3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A-3</a:t>
            </a:r>
          </a:p>
        </p:txBody>
      </p:sp>
      <p:sp>
        <p:nvSpPr>
          <p:cNvPr id="43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44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NTRA-ORAL DROITE"/>
          <p:cNvSpPr txBox="1"/>
          <p:nvPr/>
        </p:nvSpPr>
        <p:spPr>
          <a:xfrm>
            <a:off x="2245272" y="10955270"/>
            <a:ext cx="5686426" cy="791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/>
            <a:r>
              <a:t>INTRA-ORAL DROITE</a:t>
            </a:r>
          </a:p>
        </p:txBody>
      </p:sp>
      <p:sp>
        <p:nvSpPr>
          <p:cNvPr id="47" name="INTRA-ORAL FACE"/>
          <p:cNvSpPr txBox="1"/>
          <p:nvPr/>
        </p:nvSpPr>
        <p:spPr>
          <a:xfrm>
            <a:off x="16324722" y="10955270"/>
            <a:ext cx="5064474" cy="791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/>
            <a:r>
              <a:t>INTRA-ORAL FACE</a:t>
            </a:r>
          </a:p>
        </p:txBody>
      </p:sp>
      <p:sp>
        <p:nvSpPr>
          <p:cNvPr id="48" name="INTRA-ORAL GAUCHE"/>
          <p:cNvSpPr txBox="1"/>
          <p:nvPr/>
        </p:nvSpPr>
        <p:spPr>
          <a:xfrm>
            <a:off x="28065356" y="10955270"/>
            <a:ext cx="5953387" cy="791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/>
            <a:r>
              <a:t>INTRA-ORAL GAUCHE</a:t>
            </a:r>
          </a:p>
        </p:txBody>
      </p:sp>
      <p:sp>
        <p:nvSpPr>
          <p:cNvPr id="49" name="A-4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A-4</a:t>
            </a:r>
          </a:p>
        </p:txBody>
      </p:sp>
      <p:sp>
        <p:nvSpPr>
          <p:cNvPr id="50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51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  <p:sp>
        <p:nvSpPr>
          <p:cNvPr id="52" name="PHOTOS INTRA-ORALES…"/>
          <p:cNvSpPr txBox="1"/>
          <p:nvPr/>
        </p:nvSpPr>
        <p:spPr>
          <a:xfrm>
            <a:off x="13815000" y="22562924"/>
            <a:ext cx="10088999" cy="1927203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/>
          <a:p>
            <a:pPr algn="ctr">
              <a:defRPr sz="6000"/>
            </a:pPr>
            <a:r>
              <a:t>PHOTOS INTRA-ORALES</a:t>
            </a:r>
          </a:p>
          <a:p>
            <a:pPr algn="ctr">
              <a:defRPr sz="6000"/>
            </a:pPr>
            <a:r>
              <a:t>AVANT TRAITEMENT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NTRA-ORAL HAUT"/>
          <p:cNvSpPr txBox="1"/>
          <p:nvPr/>
        </p:nvSpPr>
        <p:spPr>
          <a:xfrm>
            <a:off x="4197290" y="11062306"/>
            <a:ext cx="5123335" cy="791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/>
            <a:r>
              <a:t>INTRA-ORAL HAUT</a:t>
            </a:r>
          </a:p>
        </p:txBody>
      </p:sp>
      <p:sp>
        <p:nvSpPr>
          <p:cNvPr id="55" name="INTRA-ORAL BAS"/>
          <p:cNvSpPr txBox="1"/>
          <p:nvPr/>
        </p:nvSpPr>
        <p:spPr>
          <a:xfrm>
            <a:off x="27271724" y="11062306"/>
            <a:ext cx="4738652" cy="791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9765" tIns="99765" rIns="99765" bIns="99765" anchor="ctr">
            <a:spAutoFit/>
          </a:bodyPr>
          <a:lstStyle/>
          <a:p>
            <a:pPr/>
            <a:r>
              <a:t>INTRA-ORAL BAS</a:t>
            </a:r>
          </a:p>
        </p:txBody>
      </p:sp>
      <p:sp>
        <p:nvSpPr>
          <p:cNvPr id="56" name="A-4’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A-4’</a:t>
            </a:r>
          </a:p>
        </p:txBody>
      </p:sp>
      <p:sp>
        <p:nvSpPr>
          <p:cNvPr id="57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58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  <p:sp>
        <p:nvSpPr>
          <p:cNvPr id="59" name="PHOTOS INTRA-ORALES…"/>
          <p:cNvSpPr txBox="1"/>
          <p:nvPr/>
        </p:nvSpPr>
        <p:spPr>
          <a:xfrm>
            <a:off x="13815000" y="22562924"/>
            <a:ext cx="10088999" cy="1927203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/>
          <a:p>
            <a:pPr algn="ctr">
              <a:defRPr sz="6000"/>
            </a:pPr>
            <a:r>
              <a:t>PHOTOS INTRA-ORALES</a:t>
            </a:r>
          </a:p>
          <a:p>
            <a:pPr algn="ctr">
              <a:defRPr sz="6000"/>
            </a:pPr>
            <a:r>
              <a:t>AVANT TRAITEMENT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-5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A-5</a:t>
            </a:r>
          </a:p>
        </p:txBody>
      </p:sp>
      <p:sp>
        <p:nvSpPr>
          <p:cNvPr id="62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63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  <p:sp>
        <p:nvSpPr>
          <p:cNvPr id="64" name="RADIOGRAPHIE PANORAMIQUE AVANT TRAITEMENT"/>
          <p:cNvSpPr txBox="1"/>
          <p:nvPr/>
        </p:nvSpPr>
        <p:spPr>
          <a:xfrm>
            <a:off x="12181864" y="22607925"/>
            <a:ext cx="13355272" cy="192720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>
            <a:lvl1pPr algn="ctr">
              <a:defRPr sz="6000"/>
            </a:lvl1pPr>
          </a:lstStyle>
          <a:p>
            <a:pPr/>
            <a:r>
              <a:t>RADIOGRAPHIE PANORAMIQUE AVANT TRAITEMENT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-6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A-6</a:t>
            </a:r>
          </a:p>
        </p:txBody>
      </p:sp>
      <p:sp>
        <p:nvSpPr>
          <p:cNvPr id="67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68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  <p:sp>
        <p:nvSpPr>
          <p:cNvPr id="69" name="AUTRE RADIOGRPAHIE…"/>
          <p:cNvSpPr txBox="1"/>
          <p:nvPr/>
        </p:nvSpPr>
        <p:spPr>
          <a:xfrm>
            <a:off x="12181865" y="22607925"/>
            <a:ext cx="13355271" cy="192720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/>
          <a:p>
            <a:pPr algn="ctr">
              <a:defRPr sz="6000"/>
            </a:pPr>
            <a:r>
              <a:t>AUTRE RADIOGRPAHIE </a:t>
            </a:r>
          </a:p>
          <a:p>
            <a:pPr algn="ctr">
              <a:defRPr sz="6000"/>
            </a:pPr>
            <a:r>
              <a:t>AVANT TRAITEMENT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-7"/>
          <p:cNvSpPr txBox="1"/>
          <p:nvPr/>
        </p:nvSpPr>
        <p:spPr>
          <a:xfrm>
            <a:off x="32176532" y="25084563"/>
            <a:ext cx="469726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 i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A-7</a:t>
            </a:r>
          </a:p>
        </p:txBody>
      </p:sp>
      <p:sp>
        <p:nvSpPr>
          <p:cNvPr id="72" name="Case Number :    Date : XX/XX/XXXX"/>
          <p:cNvSpPr txBox="1"/>
          <p:nvPr/>
        </p:nvSpPr>
        <p:spPr>
          <a:xfrm>
            <a:off x="1282104" y="25084563"/>
            <a:ext cx="10958786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Case Number :   	Date : XX/XX/XXXX</a:t>
            </a:r>
          </a:p>
        </p:txBody>
      </p:sp>
      <p:sp>
        <p:nvSpPr>
          <p:cNvPr id="73" name="Age X,x"/>
          <p:cNvSpPr txBox="1"/>
          <p:nvPr/>
        </p:nvSpPr>
        <p:spPr>
          <a:xfrm>
            <a:off x="17288805" y="25084563"/>
            <a:ext cx="2738417" cy="846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/>
          <a:lstStyle>
            <a:lvl1pPr marL="0" marR="0" algn="r" defTabSz="1128888">
              <a:defRPr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 X,x</a:t>
            </a:r>
          </a:p>
        </p:txBody>
      </p:sp>
      <p:sp>
        <p:nvSpPr>
          <p:cNvPr id="74" name="TELERADIOGRAPHIE DE PROFIL…"/>
          <p:cNvSpPr txBox="1"/>
          <p:nvPr/>
        </p:nvSpPr>
        <p:spPr>
          <a:xfrm>
            <a:off x="12181865" y="22607925"/>
            <a:ext cx="13355271" cy="192720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9765" tIns="99765" rIns="99765" bIns="99765" anchor="ctr">
            <a:spAutoFit/>
          </a:bodyPr>
          <a:lstStyle/>
          <a:p>
            <a:pPr algn="ctr">
              <a:defRPr sz="6000"/>
            </a:pPr>
            <a:r>
              <a:t>TELERADIOGRAPHIE DE PROFIL</a:t>
            </a:r>
          </a:p>
          <a:p>
            <a:pPr algn="ctr">
              <a:defRPr sz="6000"/>
            </a:pPr>
            <a:r>
              <a:t>AVANT TRAITEMENT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317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9765" tIns="99765" rIns="99765" bIns="99765" numCol="1" spcCol="38100" rtlCol="0" anchor="ctr" upright="0">
        <a:spAutoFit/>
      </a:bodyPr>
      <a:lstStyle>
        <a:defPPr marL="100345" marR="100345" indent="0" algn="l" defTabSz="22577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9765" tIns="99765" rIns="99765" bIns="99765" numCol="1" spcCol="38100" rtlCol="0" anchor="ctr" upright="0">
        <a:spAutoFit/>
      </a:bodyPr>
      <a:lstStyle>
        <a:defPPr marL="100345" marR="100345" indent="0" algn="l" defTabSz="22577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317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9765" tIns="99765" rIns="99765" bIns="99765" numCol="1" spcCol="38100" rtlCol="0" anchor="ctr" upright="0">
        <a:spAutoFit/>
      </a:bodyPr>
      <a:lstStyle>
        <a:defPPr marL="100345" marR="100345" indent="0" algn="l" defTabSz="22577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9765" tIns="99765" rIns="99765" bIns="99765" numCol="1" spcCol="38100" rtlCol="0" anchor="ctr" upright="0">
        <a:spAutoFit/>
      </a:bodyPr>
      <a:lstStyle>
        <a:defPPr marL="100345" marR="100345" indent="0" algn="l" defTabSz="22577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